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rygada 1918"/>
      <p:regular r:id="rId15"/>
    </p:embeddedFont>
    <p:embeddedFont>
      <p:font typeface="Brygada 1918"/>
      <p:regular r:id="rId16"/>
    </p:embeddedFont>
    <p:embeddedFont>
      <p:font typeface="Brygada 1918"/>
      <p:regular r:id="rId17"/>
    </p:embeddedFont>
    <p:embeddedFont>
      <p:font typeface="Brygada 1918"/>
      <p:regular r:id="rId18"/>
    </p:embeddedFont>
    <p:embeddedFont>
      <p:font typeface="Montserrat Medium"/>
      <p:regular r:id="rId19"/>
    </p:embeddedFont>
    <p:embeddedFont>
      <p:font typeface="Montserrat Medium"/>
      <p:regular r:id="rId20"/>
    </p:embeddedFont>
    <p:embeddedFont>
      <p:font typeface="Montserrat Medium"/>
      <p:regular r:id="rId21"/>
    </p:embeddedFont>
    <p:embeddedFont>
      <p:font typeface="Montserrat Medium"/>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260" y="2199084"/>
            <a:ext cx="7645479" cy="2140625"/>
          </a:xfrm>
          <a:prstGeom prst="rect">
            <a:avLst/>
          </a:prstGeom>
          <a:noFill/>
          <a:ln/>
        </p:spPr>
        <p:txBody>
          <a:bodyPr wrap="squar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Comprehensive Banking Risk Analysis Using EDA and BI Tools</a:t>
            </a:r>
            <a:endParaRPr lang="en-US" sz="4450" dirty="0"/>
          </a:p>
        </p:txBody>
      </p:sp>
      <p:sp>
        <p:nvSpPr>
          <p:cNvPr id="4" name="Text 1"/>
          <p:cNvSpPr/>
          <p:nvPr/>
        </p:nvSpPr>
        <p:spPr>
          <a:xfrm>
            <a:off x="749260" y="4660821"/>
            <a:ext cx="7645479" cy="1369695"/>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Embark on a journey through an end-to-end data analytics project, focusing on banking risk analysis and the creation of insightful dashboards. This presentation delves into the methodologies, tools, and best practices employed.</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910"/>
          </a:xfrm>
          <a:prstGeom prst="rect">
            <a:avLst/>
          </a:prstGeom>
        </p:spPr>
      </p:pic>
      <p:sp>
        <p:nvSpPr>
          <p:cNvPr id="3" name="Text 0"/>
          <p:cNvSpPr/>
          <p:nvPr/>
        </p:nvSpPr>
        <p:spPr>
          <a:xfrm>
            <a:off x="6162437" y="531138"/>
            <a:ext cx="7791926" cy="1287542"/>
          </a:xfrm>
          <a:prstGeom prst="rect">
            <a:avLst/>
          </a:prstGeom>
          <a:noFill/>
          <a:ln/>
        </p:spPr>
        <p:txBody>
          <a:bodyPr wrap="square" lIns="0" tIns="0" rIns="0" bIns="0" rtlCol="0" anchor="t"/>
          <a:lstStyle/>
          <a:p>
            <a:pPr algn="l" indent="0" marL="0">
              <a:lnSpc>
                <a:spcPts val="5050"/>
              </a:lnSpc>
              <a:buNone/>
            </a:pPr>
            <a:r>
              <a:rPr lang="en-US" sz="4050" b="1" dirty="0">
                <a:solidFill>
                  <a:srgbClr val="FFB393"/>
                </a:solidFill>
                <a:latin typeface="Brygada 1918 Bold" pitchFamily="34" charset="0"/>
                <a:ea typeface="Brygada 1918 Bold" pitchFamily="34" charset="-122"/>
                <a:cs typeface="Brygada 1918 Bold" pitchFamily="34" charset="-120"/>
              </a:rPr>
              <a:t>Project Overview and Objectives</a:t>
            </a:r>
            <a:endParaRPr lang="en-US" sz="4050" dirty="0"/>
          </a:p>
        </p:txBody>
      </p:sp>
      <p:sp>
        <p:nvSpPr>
          <p:cNvPr id="4" name="Text 1"/>
          <p:cNvSpPr/>
          <p:nvPr/>
        </p:nvSpPr>
        <p:spPr>
          <a:xfrm>
            <a:off x="6162437" y="2108359"/>
            <a:ext cx="7791926" cy="1235869"/>
          </a:xfrm>
          <a:prstGeom prst="rect">
            <a:avLst/>
          </a:prstGeom>
          <a:noFill/>
          <a:ln/>
        </p:spPr>
        <p:txBody>
          <a:bodyPr wrap="square" lIns="0" tIns="0" rIns="0" bIns="0" rtlCol="0" anchor="t"/>
          <a:lstStyle/>
          <a:p>
            <a:pPr algn="l" indent="0" marL="0">
              <a:lnSpc>
                <a:spcPts val="2400"/>
              </a:lnSpc>
              <a:buNone/>
            </a:pPr>
            <a:r>
              <a:rPr lang="en-US" sz="1500" dirty="0">
                <a:solidFill>
                  <a:srgbClr val="F4CAB8"/>
                </a:solidFill>
                <a:latin typeface="Montserrat Medium" pitchFamily="34" charset="0"/>
                <a:ea typeface="Montserrat Medium" pitchFamily="34" charset="-122"/>
                <a:cs typeface="Montserrat Medium" pitchFamily="34" charset="-120"/>
              </a:rPr>
              <a:t>This project aimed to perform comprehensive banking risk analysis, covering data cleaning, exploratory data analysis (EDA), and dashboard creation. We leveraged Python for data manipulation, MySQL for robust data storage, and PowerBI for interactive visualisations.</a:t>
            </a:r>
            <a:endParaRPr lang="en-US" sz="1500" dirty="0"/>
          </a:p>
        </p:txBody>
      </p:sp>
      <p:sp>
        <p:nvSpPr>
          <p:cNvPr id="5" name="Shape 2"/>
          <p:cNvSpPr/>
          <p:nvPr/>
        </p:nvSpPr>
        <p:spPr>
          <a:xfrm>
            <a:off x="6162437" y="3561517"/>
            <a:ext cx="434578" cy="434578"/>
          </a:xfrm>
          <a:prstGeom prst="roundRect">
            <a:avLst>
              <a:gd name="adj" fmla="val 6667"/>
            </a:avLst>
          </a:prstGeom>
          <a:solidFill>
            <a:srgbClr val="4D1529"/>
          </a:solidFill>
          <a:ln/>
        </p:spPr>
      </p:sp>
      <p:pic>
        <p:nvPicPr>
          <p:cNvPr id="6" name="Image 1" descr="preencoded.png">    </p:cNvPr>
          <p:cNvPicPr>
            <a:picLocks noChangeAspect="1"/>
          </p:cNvPicPr>
          <p:nvPr/>
        </p:nvPicPr>
        <p:blipFill>
          <a:blip r:embed="rId2"/>
          <a:stretch>
            <a:fillRect/>
          </a:stretch>
        </p:blipFill>
        <p:spPr>
          <a:xfrm>
            <a:off x="6225242" y="3585686"/>
            <a:ext cx="308967" cy="386239"/>
          </a:xfrm>
          <a:prstGeom prst="rect">
            <a:avLst/>
          </a:prstGeom>
        </p:spPr>
      </p:pic>
      <p:sp>
        <p:nvSpPr>
          <p:cNvPr id="7" name="Text 3"/>
          <p:cNvSpPr/>
          <p:nvPr/>
        </p:nvSpPr>
        <p:spPr>
          <a:xfrm>
            <a:off x="6790134" y="3627834"/>
            <a:ext cx="2575441" cy="321826"/>
          </a:xfrm>
          <a:prstGeom prst="rect">
            <a:avLst/>
          </a:prstGeom>
          <a:noFill/>
          <a:ln/>
        </p:spPr>
        <p:txBody>
          <a:bodyPr wrap="none" lIns="0" tIns="0" rIns="0" bIns="0" rtlCol="0" anchor="t"/>
          <a:lstStyle/>
          <a:p>
            <a:pPr algn="l" indent="0" marL="0">
              <a:lnSpc>
                <a:spcPts val="2500"/>
              </a:lnSpc>
              <a:buNone/>
            </a:pPr>
            <a:r>
              <a:rPr lang="en-US" sz="2000" b="1" dirty="0">
                <a:solidFill>
                  <a:srgbClr val="F4CAB8"/>
                </a:solidFill>
                <a:latin typeface="Brygada 1918 Bold" pitchFamily="34" charset="0"/>
                <a:ea typeface="Brygada 1918 Bold" pitchFamily="34" charset="-122"/>
                <a:cs typeface="Brygada 1918 Bold" pitchFamily="34" charset="-120"/>
              </a:rPr>
              <a:t>Scope &amp; Objectives</a:t>
            </a:r>
            <a:endParaRPr lang="en-US" sz="2000" dirty="0"/>
          </a:p>
        </p:txBody>
      </p:sp>
      <p:sp>
        <p:nvSpPr>
          <p:cNvPr id="8" name="Text 4"/>
          <p:cNvSpPr/>
          <p:nvPr/>
        </p:nvSpPr>
        <p:spPr>
          <a:xfrm>
            <a:off x="6790134" y="4065508"/>
            <a:ext cx="7164229" cy="617934"/>
          </a:xfrm>
          <a:prstGeom prst="rect">
            <a:avLst/>
          </a:prstGeom>
          <a:noFill/>
          <a:ln/>
        </p:spPr>
        <p:txBody>
          <a:bodyPr wrap="square" lIns="0" tIns="0" rIns="0" bIns="0" rtlCol="0" anchor="t"/>
          <a:lstStyle/>
          <a:p>
            <a:pPr algn="l" indent="0" marL="0">
              <a:lnSpc>
                <a:spcPts val="2400"/>
              </a:lnSpc>
              <a:buNone/>
            </a:pPr>
            <a:r>
              <a:rPr lang="en-US" sz="1500" dirty="0">
                <a:solidFill>
                  <a:srgbClr val="F4CAB8"/>
                </a:solidFill>
                <a:latin typeface="Montserrat Medium" pitchFamily="34" charset="0"/>
                <a:ea typeface="Montserrat Medium" pitchFamily="34" charset="-122"/>
                <a:cs typeface="Montserrat Medium" pitchFamily="34" charset="-120"/>
              </a:rPr>
              <a:t>Analyse banking datasets, identify risk patterns, and present actionable insights through interactive dashboards.</a:t>
            </a:r>
            <a:endParaRPr lang="en-US" sz="1500" dirty="0"/>
          </a:p>
        </p:txBody>
      </p:sp>
      <p:sp>
        <p:nvSpPr>
          <p:cNvPr id="9" name="Shape 5"/>
          <p:cNvSpPr/>
          <p:nvPr/>
        </p:nvSpPr>
        <p:spPr>
          <a:xfrm>
            <a:off x="6162437" y="5069681"/>
            <a:ext cx="434578" cy="434578"/>
          </a:xfrm>
          <a:prstGeom prst="roundRect">
            <a:avLst>
              <a:gd name="adj" fmla="val 6667"/>
            </a:avLst>
          </a:prstGeom>
          <a:solidFill>
            <a:srgbClr val="4D1529"/>
          </a:solidFill>
          <a:ln/>
        </p:spPr>
      </p:sp>
      <p:pic>
        <p:nvPicPr>
          <p:cNvPr id="10" name="Image 2" descr="preencoded.png">    </p:cNvPr>
          <p:cNvPicPr>
            <a:picLocks noChangeAspect="1"/>
          </p:cNvPicPr>
          <p:nvPr/>
        </p:nvPicPr>
        <p:blipFill>
          <a:blip r:embed="rId3"/>
          <a:stretch>
            <a:fillRect/>
          </a:stretch>
        </p:blipFill>
        <p:spPr>
          <a:xfrm>
            <a:off x="6225242" y="5093851"/>
            <a:ext cx="308967" cy="386239"/>
          </a:xfrm>
          <a:prstGeom prst="rect">
            <a:avLst/>
          </a:prstGeom>
        </p:spPr>
      </p:pic>
      <p:sp>
        <p:nvSpPr>
          <p:cNvPr id="11" name="Text 6"/>
          <p:cNvSpPr/>
          <p:nvPr/>
        </p:nvSpPr>
        <p:spPr>
          <a:xfrm>
            <a:off x="6790134" y="5135999"/>
            <a:ext cx="2575441" cy="321826"/>
          </a:xfrm>
          <a:prstGeom prst="rect">
            <a:avLst/>
          </a:prstGeom>
          <a:noFill/>
          <a:ln/>
        </p:spPr>
        <p:txBody>
          <a:bodyPr wrap="none" lIns="0" tIns="0" rIns="0" bIns="0" rtlCol="0" anchor="t"/>
          <a:lstStyle/>
          <a:p>
            <a:pPr algn="l" indent="0" marL="0">
              <a:lnSpc>
                <a:spcPts val="2500"/>
              </a:lnSpc>
              <a:buNone/>
            </a:pPr>
            <a:r>
              <a:rPr lang="en-US" sz="2000" b="1" dirty="0">
                <a:solidFill>
                  <a:srgbClr val="F4CAB8"/>
                </a:solidFill>
                <a:latin typeface="Brygada 1918 Bold" pitchFamily="34" charset="0"/>
                <a:ea typeface="Brygada 1918 Bold" pitchFamily="34" charset="-122"/>
                <a:cs typeface="Brygada 1918 Bold" pitchFamily="34" charset="-120"/>
              </a:rPr>
              <a:t>Key Tools Utilised</a:t>
            </a:r>
            <a:endParaRPr lang="en-US" sz="2000" dirty="0"/>
          </a:p>
        </p:txBody>
      </p:sp>
      <p:sp>
        <p:nvSpPr>
          <p:cNvPr id="12" name="Text 7"/>
          <p:cNvSpPr/>
          <p:nvPr/>
        </p:nvSpPr>
        <p:spPr>
          <a:xfrm>
            <a:off x="6790134" y="5573673"/>
            <a:ext cx="7164229" cy="617934"/>
          </a:xfrm>
          <a:prstGeom prst="rect">
            <a:avLst/>
          </a:prstGeom>
          <a:noFill/>
          <a:ln/>
        </p:spPr>
        <p:txBody>
          <a:bodyPr wrap="square" lIns="0" tIns="0" rIns="0" bIns="0" rtlCol="0" anchor="t"/>
          <a:lstStyle/>
          <a:p>
            <a:pPr algn="l" indent="0" marL="0">
              <a:lnSpc>
                <a:spcPts val="2400"/>
              </a:lnSpc>
              <a:buNone/>
            </a:pPr>
            <a:r>
              <a:rPr lang="en-US" sz="1500" dirty="0">
                <a:solidFill>
                  <a:srgbClr val="F4CAB8"/>
                </a:solidFill>
                <a:latin typeface="Montserrat Medium" pitchFamily="34" charset="0"/>
                <a:ea typeface="Montserrat Medium" pitchFamily="34" charset="-122"/>
                <a:cs typeface="Montserrat Medium" pitchFamily="34" charset="-120"/>
              </a:rPr>
              <a:t>Python for scripting, MySQL for database management, and PowerBI for dashboarding.</a:t>
            </a:r>
            <a:endParaRPr lang="en-US" sz="1500" dirty="0"/>
          </a:p>
        </p:txBody>
      </p:sp>
      <p:sp>
        <p:nvSpPr>
          <p:cNvPr id="13" name="Shape 8"/>
          <p:cNvSpPr/>
          <p:nvPr/>
        </p:nvSpPr>
        <p:spPr>
          <a:xfrm>
            <a:off x="6162437" y="6577846"/>
            <a:ext cx="434578" cy="434578"/>
          </a:xfrm>
          <a:prstGeom prst="roundRect">
            <a:avLst>
              <a:gd name="adj" fmla="val 6667"/>
            </a:avLst>
          </a:prstGeom>
          <a:solidFill>
            <a:srgbClr val="4D1529"/>
          </a:solidFill>
          <a:ln/>
        </p:spPr>
      </p:sp>
      <p:pic>
        <p:nvPicPr>
          <p:cNvPr id="14" name="Image 3" descr="preencoded.png">    </p:cNvPr>
          <p:cNvPicPr>
            <a:picLocks noChangeAspect="1"/>
          </p:cNvPicPr>
          <p:nvPr/>
        </p:nvPicPr>
        <p:blipFill>
          <a:blip r:embed="rId4"/>
          <a:stretch>
            <a:fillRect/>
          </a:stretch>
        </p:blipFill>
        <p:spPr>
          <a:xfrm>
            <a:off x="6225242" y="6602016"/>
            <a:ext cx="308967" cy="386239"/>
          </a:xfrm>
          <a:prstGeom prst="rect">
            <a:avLst/>
          </a:prstGeom>
        </p:spPr>
      </p:pic>
      <p:sp>
        <p:nvSpPr>
          <p:cNvPr id="15" name="Text 9"/>
          <p:cNvSpPr/>
          <p:nvPr/>
        </p:nvSpPr>
        <p:spPr>
          <a:xfrm>
            <a:off x="6790134" y="6644164"/>
            <a:ext cx="2575441" cy="321826"/>
          </a:xfrm>
          <a:prstGeom prst="rect">
            <a:avLst/>
          </a:prstGeom>
          <a:noFill/>
          <a:ln/>
        </p:spPr>
        <p:txBody>
          <a:bodyPr wrap="none" lIns="0" tIns="0" rIns="0" bIns="0" rtlCol="0" anchor="t"/>
          <a:lstStyle/>
          <a:p>
            <a:pPr algn="l" indent="0" marL="0">
              <a:lnSpc>
                <a:spcPts val="2500"/>
              </a:lnSpc>
              <a:buNone/>
            </a:pPr>
            <a:r>
              <a:rPr lang="en-US" sz="2000" b="1" dirty="0">
                <a:solidFill>
                  <a:srgbClr val="F4CAB8"/>
                </a:solidFill>
                <a:latin typeface="Brygada 1918 Bold" pitchFamily="34" charset="0"/>
                <a:ea typeface="Brygada 1918 Bold" pitchFamily="34" charset="-122"/>
                <a:cs typeface="Brygada 1918 Bold" pitchFamily="34" charset="-120"/>
              </a:rPr>
              <a:t>Expected Outcomes</a:t>
            </a:r>
            <a:endParaRPr lang="en-US" sz="2000" dirty="0"/>
          </a:p>
        </p:txBody>
      </p:sp>
      <p:sp>
        <p:nvSpPr>
          <p:cNvPr id="16" name="Text 10"/>
          <p:cNvSpPr/>
          <p:nvPr/>
        </p:nvSpPr>
        <p:spPr>
          <a:xfrm>
            <a:off x="6790134" y="7081838"/>
            <a:ext cx="7164229" cy="617934"/>
          </a:xfrm>
          <a:prstGeom prst="rect">
            <a:avLst/>
          </a:prstGeom>
          <a:noFill/>
          <a:ln/>
        </p:spPr>
        <p:txBody>
          <a:bodyPr wrap="square" lIns="0" tIns="0" rIns="0" bIns="0" rtlCol="0" anchor="t"/>
          <a:lstStyle/>
          <a:p>
            <a:pPr algn="l" indent="0" marL="0">
              <a:lnSpc>
                <a:spcPts val="2400"/>
              </a:lnSpc>
              <a:buNone/>
            </a:pPr>
            <a:r>
              <a:rPr lang="en-US" sz="1500" dirty="0">
                <a:solidFill>
                  <a:srgbClr val="F4CAB8"/>
                </a:solidFill>
                <a:latin typeface="Montserrat Medium" pitchFamily="34" charset="0"/>
                <a:ea typeface="Montserrat Medium" pitchFamily="34" charset="-122"/>
                <a:cs typeface="Montserrat Medium" pitchFamily="34" charset="-120"/>
              </a:rPr>
              <a:t>A deep understanding of banking risks and a functional, insightful PowerBI dashboard.</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9260" y="1468636"/>
            <a:ext cx="9903143" cy="713542"/>
          </a:xfrm>
          <a:prstGeom prst="rect">
            <a:avLst/>
          </a:prstGeom>
          <a:noFill/>
          <a:ln/>
        </p:spPr>
        <p:txBody>
          <a:bodyPr wrap="non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Understanding the Banking Dataset</a:t>
            </a:r>
            <a:endParaRPr lang="en-US" sz="4450" dirty="0"/>
          </a:p>
        </p:txBody>
      </p:sp>
      <p:sp>
        <p:nvSpPr>
          <p:cNvPr id="3" name="Text 1"/>
          <p:cNvSpPr/>
          <p:nvPr/>
        </p:nvSpPr>
        <p:spPr>
          <a:xfrm>
            <a:off x="749260" y="2610326"/>
            <a:ext cx="13131879"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 core of our analysis lies in a comprehensive banking dataset. It includes critical fields for risk assessment, such as customer demographics, loan statuses, transaction histories, and income bands.</a:t>
            </a:r>
            <a:endParaRPr lang="en-US" sz="1650" dirty="0"/>
          </a:p>
        </p:txBody>
      </p:sp>
      <p:sp>
        <p:nvSpPr>
          <p:cNvPr id="4" name="Text 2"/>
          <p:cNvSpPr/>
          <p:nvPr/>
        </p:nvSpPr>
        <p:spPr>
          <a:xfrm>
            <a:off x="749260" y="3750112"/>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Key Data Fields</a:t>
            </a:r>
            <a:endParaRPr lang="en-US" sz="2200" dirty="0"/>
          </a:p>
        </p:txBody>
      </p:sp>
      <p:sp>
        <p:nvSpPr>
          <p:cNvPr id="5" name="Text 3"/>
          <p:cNvSpPr/>
          <p:nvPr/>
        </p:nvSpPr>
        <p:spPr>
          <a:xfrm>
            <a:off x="749260" y="4321016"/>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Customer ID &amp; Demographics</a:t>
            </a:r>
            <a:endParaRPr lang="en-US" sz="1650" dirty="0"/>
          </a:p>
        </p:txBody>
      </p:sp>
      <p:sp>
        <p:nvSpPr>
          <p:cNvPr id="6" name="Text 4"/>
          <p:cNvSpPr/>
          <p:nvPr/>
        </p:nvSpPr>
        <p:spPr>
          <a:xfrm>
            <a:off x="749260" y="4738330"/>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Loan Amount &amp; Status</a:t>
            </a:r>
            <a:endParaRPr lang="en-US" sz="1650" dirty="0"/>
          </a:p>
        </p:txBody>
      </p:sp>
      <p:sp>
        <p:nvSpPr>
          <p:cNvPr id="7" name="Text 5"/>
          <p:cNvSpPr/>
          <p:nvPr/>
        </p:nvSpPr>
        <p:spPr>
          <a:xfrm>
            <a:off x="749260" y="5155644"/>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Transaction Type &amp; Value</a:t>
            </a:r>
            <a:endParaRPr lang="en-US" sz="1650" dirty="0"/>
          </a:p>
        </p:txBody>
      </p:sp>
      <p:sp>
        <p:nvSpPr>
          <p:cNvPr id="8" name="Text 6"/>
          <p:cNvSpPr/>
          <p:nvPr/>
        </p:nvSpPr>
        <p:spPr>
          <a:xfrm>
            <a:off x="749260" y="5572958"/>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Income &amp; Credit Score</a:t>
            </a:r>
            <a:endParaRPr lang="en-US" sz="1650" dirty="0"/>
          </a:p>
        </p:txBody>
      </p:sp>
      <p:sp>
        <p:nvSpPr>
          <p:cNvPr id="9" name="Text 7"/>
          <p:cNvSpPr/>
          <p:nvPr/>
        </p:nvSpPr>
        <p:spPr>
          <a:xfrm>
            <a:off x="749260" y="5990273"/>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Payment History</a:t>
            </a:r>
            <a:endParaRPr lang="en-US" sz="1650" dirty="0"/>
          </a:p>
        </p:txBody>
      </p:sp>
      <p:sp>
        <p:nvSpPr>
          <p:cNvPr id="10" name="Text 8"/>
          <p:cNvSpPr/>
          <p:nvPr/>
        </p:nvSpPr>
        <p:spPr>
          <a:xfrm>
            <a:off x="7583924" y="3750112"/>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Purpose &amp; Utility</a:t>
            </a:r>
            <a:endParaRPr lang="en-US" sz="2200" dirty="0"/>
          </a:p>
        </p:txBody>
      </p:sp>
      <p:sp>
        <p:nvSpPr>
          <p:cNvPr id="11" name="Text 9"/>
          <p:cNvSpPr/>
          <p:nvPr/>
        </p:nvSpPr>
        <p:spPr>
          <a:xfrm>
            <a:off x="7583924" y="4321016"/>
            <a:ext cx="6304836" cy="1369695"/>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These fields are instrumental in identifying potential credit risks, assessing customer behaviour, and detecting fraudulent activities, forming the backbone of our risk model.</a:t>
            </a:r>
            <a:endParaRPr lang="en-US" sz="1650" dirty="0"/>
          </a:p>
        </p:txBody>
      </p:sp>
      <p:sp>
        <p:nvSpPr>
          <p:cNvPr id="12" name="Text 10"/>
          <p:cNvSpPr/>
          <p:nvPr/>
        </p:nvSpPr>
        <p:spPr>
          <a:xfrm>
            <a:off x="7583924" y="5883354"/>
            <a:ext cx="6304836"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Understanding each field's purpose is crucial for accurate analysis and informed decision-making.</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0797" y="670560"/>
            <a:ext cx="7822406" cy="1258729"/>
          </a:xfrm>
          <a:prstGeom prst="rect">
            <a:avLst/>
          </a:prstGeom>
          <a:noFill/>
          <a:ln/>
        </p:spPr>
        <p:txBody>
          <a:bodyPr wrap="square" lIns="0" tIns="0" rIns="0" bIns="0" rtlCol="0" anchor="t"/>
          <a:lstStyle/>
          <a:p>
            <a:pPr algn="l" indent="0" marL="0">
              <a:lnSpc>
                <a:spcPts val="4950"/>
              </a:lnSpc>
              <a:buNone/>
            </a:pPr>
            <a:r>
              <a:rPr lang="en-US" sz="3950" b="1" dirty="0">
                <a:solidFill>
                  <a:srgbClr val="FFB393"/>
                </a:solidFill>
                <a:latin typeface="Brygada 1918 Bold" pitchFamily="34" charset="0"/>
                <a:ea typeface="Brygada 1918 Bold" pitchFamily="34" charset="-122"/>
                <a:cs typeface="Brygada 1918 Bold" pitchFamily="34" charset="-120"/>
              </a:rPr>
              <a:t>Data Loading and MySQL Integration</a:t>
            </a:r>
            <a:endParaRPr lang="en-US" sz="3950" dirty="0"/>
          </a:p>
        </p:txBody>
      </p:sp>
      <p:sp>
        <p:nvSpPr>
          <p:cNvPr id="4" name="Text 1"/>
          <p:cNvSpPr/>
          <p:nvPr/>
        </p:nvSpPr>
        <p:spPr>
          <a:xfrm>
            <a:off x="660797" y="2212419"/>
            <a:ext cx="7822406" cy="906185"/>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Efficient data loading and management were critical. We established a robust connection between Python and MySQL, ensuring seamless data transfer and storage. This step laid the foundation for our analytical processes.</a:t>
            </a:r>
            <a:endParaRPr lang="en-US" sz="1450" dirty="0"/>
          </a:p>
        </p:txBody>
      </p:sp>
      <p:pic>
        <p:nvPicPr>
          <p:cNvPr id="5" name="Image 1" descr="preencoded.png">    </p:cNvPr>
          <p:cNvPicPr>
            <a:picLocks noChangeAspect="1"/>
          </p:cNvPicPr>
          <p:nvPr/>
        </p:nvPicPr>
        <p:blipFill>
          <a:blip r:embed="rId2"/>
          <a:stretch>
            <a:fillRect/>
          </a:stretch>
        </p:blipFill>
        <p:spPr>
          <a:xfrm>
            <a:off x="660797" y="3331012"/>
            <a:ext cx="944047" cy="1409343"/>
          </a:xfrm>
          <a:prstGeom prst="rect">
            <a:avLst/>
          </a:prstGeom>
        </p:spPr>
      </p:pic>
      <p:sp>
        <p:nvSpPr>
          <p:cNvPr id="6" name="Text 2"/>
          <p:cNvSpPr/>
          <p:nvPr/>
        </p:nvSpPr>
        <p:spPr>
          <a:xfrm>
            <a:off x="1793558" y="3519726"/>
            <a:ext cx="2810232" cy="314563"/>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MySQL Database Setup</a:t>
            </a:r>
            <a:endParaRPr lang="en-US" sz="1950" dirty="0"/>
          </a:p>
        </p:txBody>
      </p:sp>
      <p:sp>
        <p:nvSpPr>
          <p:cNvPr id="7" name="Text 3"/>
          <p:cNvSpPr/>
          <p:nvPr/>
        </p:nvSpPr>
        <p:spPr>
          <a:xfrm>
            <a:off x="1793558" y="3947517"/>
            <a:ext cx="6689646" cy="604123"/>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Created a secure and scalable MySQL database to store raw and processed banking data.</a:t>
            </a:r>
            <a:endParaRPr lang="en-US" sz="1450" dirty="0"/>
          </a:p>
        </p:txBody>
      </p:sp>
      <p:pic>
        <p:nvPicPr>
          <p:cNvPr id="8" name="Image 2" descr="preencoded.png">    </p:cNvPr>
          <p:cNvPicPr>
            <a:picLocks noChangeAspect="1"/>
          </p:cNvPicPr>
          <p:nvPr/>
        </p:nvPicPr>
        <p:blipFill>
          <a:blip r:embed="rId3"/>
          <a:stretch>
            <a:fillRect/>
          </a:stretch>
        </p:blipFill>
        <p:spPr>
          <a:xfrm>
            <a:off x="660797" y="4740354"/>
            <a:ext cx="944047" cy="1409343"/>
          </a:xfrm>
          <a:prstGeom prst="rect">
            <a:avLst/>
          </a:prstGeom>
        </p:spPr>
      </p:pic>
      <p:sp>
        <p:nvSpPr>
          <p:cNvPr id="9" name="Text 4"/>
          <p:cNvSpPr/>
          <p:nvPr/>
        </p:nvSpPr>
        <p:spPr>
          <a:xfrm>
            <a:off x="1793558" y="4929068"/>
            <a:ext cx="3283148" cy="314563"/>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Python-MySQL Connection</a:t>
            </a:r>
            <a:endParaRPr lang="en-US" sz="1950" dirty="0"/>
          </a:p>
        </p:txBody>
      </p:sp>
      <p:sp>
        <p:nvSpPr>
          <p:cNvPr id="10" name="Text 5"/>
          <p:cNvSpPr/>
          <p:nvPr/>
        </p:nvSpPr>
        <p:spPr>
          <a:xfrm>
            <a:off x="1793558" y="5356860"/>
            <a:ext cx="6689646" cy="604123"/>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Utilised Python's database connectors for efficient loading and querying of data into MySQL.</a:t>
            </a:r>
            <a:endParaRPr lang="en-US" sz="1450" dirty="0"/>
          </a:p>
        </p:txBody>
      </p:sp>
      <p:pic>
        <p:nvPicPr>
          <p:cNvPr id="11" name="Image 3" descr="preencoded.png">    </p:cNvPr>
          <p:cNvPicPr>
            <a:picLocks noChangeAspect="1"/>
          </p:cNvPicPr>
          <p:nvPr/>
        </p:nvPicPr>
        <p:blipFill>
          <a:blip r:embed="rId4"/>
          <a:stretch>
            <a:fillRect/>
          </a:stretch>
        </p:blipFill>
        <p:spPr>
          <a:xfrm>
            <a:off x="660797" y="6149697"/>
            <a:ext cx="944047" cy="1409343"/>
          </a:xfrm>
          <a:prstGeom prst="rect">
            <a:avLst/>
          </a:prstGeom>
        </p:spPr>
      </p:pic>
      <p:sp>
        <p:nvSpPr>
          <p:cNvPr id="12" name="Text 6"/>
          <p:cNvSpPr/>
          <p:nvPr/>
        </p:nvSpPr>
        <p:spPr>
          <a:xfrm>
            <a:off x="1793558" y="6338411"/>
            <a:ext cx="3280172" cy="314563"/>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Data Integrity &amp; Validation</a:t>
            </a:r>
            <a:endParaRPr lang="en-US" sz="1950" dirty="0"/>
          </a:p>
        </p:txBody>
      </p:sp>
      <p:sp>
        <p:nvSpPr>
          <p:cNvPr id="13" name="Text 7"/>
          <p:cNvSpPr/>
          <p:nvPr/>
        </p:nvSpPr>
        <p:spPr>
          <a:xfrm>
            <a:off x="1793558" y="6766203"/>
            <a:ext cx="6689646" cy="604123"/>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Implemented checks to ensure data accuracy and consistency during the loading process.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2200" y="703421"/>
            <a:ext cx="7772400" cy="1306354"/>
          </a:xfrm>
          <a:prstGeom prst="rect">
            <a:avLst/>
          </a:prstGeom>
          <a:noFill/>
          <a:ln/>
        </p:spPr>
        <p:txBody>
          <a:bodyPr wrap="square" lIns="0" tIns="0" rIns="0" bIns="0" rtlCol="0" anchor="t"/>
          <a:lstStyle/>
          <a:p>
            <a:pPr algn="l" indent="0" marL="0">
              <a:lnSpc>
                <a:spcPts val="5100"/>
              </a:lnSpc>
              <a:buNone/>
            </a:pPr>
            <a:r>
              <a:rPr lang="en-US" sz="4100" b="1" dirty="0">
                <a:solidFill>
                  <a:srgbClr val="FFB393"/>
                </a:solidFill>
                <a:latin typeface="Brygada 1918 Bold" pitchFamily="34" charset="0"/>
                <a:ea typeface="Brygada 1918 Bold" pitchFamily="34" charset="-122"/>
                <a:cs typeface="Brygada 1918 Bold" pitchFamily="34" charset="-120"/>
              </a:rPr>
              <a:t>Exploratory Data Analysis (EDA) with Python</a:t>
            </a:r>
            <a:endParaRPr lang="en-US" sz="4100" dirty="0"/>
          </a:p>
        </p:txBody>
      </p:sp>
      <p:sp>
        <p:nvSpPr>
          <p:cNvPr id="4" name="Text 1"/>
          <p:cNvSpPr/>
          <p:nvPr/>
        </p:nvSpPr>
        <p:spPr>
          <a:xfrm>
            <a:off x="6172200" y="2303621"/>
            <a:ext cx="7772400" cy="1253966"/>
          </a:xfrm>
          <a:prstGeom prst="rect">
            <a:avLst/>
          </a:prstGeom>
          <a:noFill/>
          <a:ln/>
        </p:spPr>
        <p:txBody>
          <a:bodyPr wrap="square" lIns="0" tIns="0" rIns="0" bIns="0" rtlCol="0" anchor="t"/>
          <a:lstStyle/>
          <a:p>
            <a:pPr algn="l" indent="0" marL="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EDA was a pivotal phase, allowing us to uncover hidden patterns and anomalies within the dataset. Python's powerful libraries were instrumental in performing statistical analysis, data cleaning, and creating insightful visualisations.</a:t>
            </a:r>
            <a:endParaRPr lang="en-US" sz="1500" dirty="0"/>
          </a:p>
        </p:txBody>
      </p:sp>
      <p:sp>
        <p:nvSpPr>
          <p:cNvPr id="5" name="Shape 2"/>
          <p:cNvSpPr/>
          <p:nvPr/>
        </p:nvSpPr>
        <p:spPr>
          <a:xfrm>
            <a:off x="6172200" y="3777972"/>
            <a:ext cx="3788212" cy="2089666"/>
          </a:xfrm>
          <a:prstGeom prst="roundRect">
            <a:avLst>
              <a:gd name="adj" fmla="val 1407"/>
            </a:avLst>
          </a:prstGeom>
          <a:solidFill>
            <a:srgbClr val="4D1529"/>
          </a:solidFill>
          <a:ln/>
        </p:spPr>
      </p:sp>
      <p:sp>
        <p:nvSpPr>
          <p:cNvPr id="6" name="Text 3"/>
          <p:cNvSpPr/>
          <p:nvPr/>
        </p:nvSpPr>
        <p:spPr>
          <a:xfrm>
            <a:off x="6368058" y="3973830"/>
            <a:ext cx="3279815" cy="326469"/>
          </a:xfrm>
          <a:prstGeom prst="rect">
            <a:avLst/>
          </a:prstGeom>
          <a:noFill/>
          <a:ln/>
        </p:spPr>
        <p:txBody>
          <a:bodyPr wrap="none" lIns="0" tIns="0" rIns="0" bIns="0" rtlCol="0" anchor="t"/>
          <a:lstStyle/>
          <a:p>
            <a:pPr algn="l" indent="0" marL="0">
              <a:lnSpc>
                <a:spcPts val="2550"/>
              </a:lnSpc>
              <a:buNone/>
            </a:pPr>
            <a:r>
              <a:rPr lang="en-US" sz="2050" b="1" dirty="0">
                <a:solidFill>
                  <a:srgbClr val="F4CAB8"/>
                </a:solidFill>
                <a:latin typeface="Brygada 1918 Bold" pitchFamily="34" charset="0"/>
                <a:ea typeface="Brygada 1918 Bold" pitchFamily="34" charset="-122"/>
                <a:cs typeface="Brygada 1918 Bold" pitchFamily="34" charset="-120"/>
              </a:rPr>
              <a:t>Data Cleaning Techniques</a:t>
            </a:r>
            <a:endParaRPr lang="en-US" sz="2050" dirty="0"/>
          </a:p>
        </p:txBody>
      </p:sp>
      <p:sp>
        <p:nvSpPr>
          <p:cNvPr id="7" name="Text 4"/>
          <p:cNvSpPr/>
          <p:nvPr/>
        </p:nvSpPr>
        <p:spPr>
          <a:xfrm>
            <a:off x="6368058" y="4417814"/>
            <a:ext cx="3396496" cy="1253966"/>
          </a:xfrm>
          <a:prstGeom prst="rect">
            <a:avLst/>
          </a:prstGeom>
          <a:noFill/>
          <a:ln/>
        </p:spPr>
        <p:txBody>
          <a:bodyPr wrap="square" lIns="0" tIns="0" rIns="0" bIns="0" rtlCol="0" anchor="t"/>
          <a:lstStyle/>
          <a:p>
            <a:pPr algn="l" indent="0" marL="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Handling missing values, outlier detection, and data type conversions to ensure data quality.</a:t>
            </a:r>
            <a:endParaRPr lang="en-US" sz="1500" dirty="0"/>
          </a:p>
        </p:txBody>
      </p:sp>
      <p:sp>
        <p:nvSpPr>
          <p:cNvPr id="8" name="Shape 5"/>
          <p:cNvSpPr/>
          <p:nvPr/>
        </p:nvSpPr>
        <p:spPr>
          <a:xfrm>
            <a:off x="10156269" y="3777972"/>
            <a:ext cx="3788331" cy="2089666"/>
          </a:xfrm>
          <a:prstGeom prst="roundRect">
            <a:avLst>
              <a:gd name="adj" fmla="val 1407"/>
            </a:avLst>
          </a:prstGeom>
          <a:solidFill>
            <a:srgbClr val="4D1529"/>
          </a:solidFill>
          <a:ln/>
        </p:spPr>
      </p:sp>
      <p:sp>
        <p:nvSpPr>
          <p:cNvPr id="9" name="Text 6"/>
          <p:cNvSpPr/>
          <p:nvPr/>
        </p:nvSpPr>
        <p:spPr>
          <a:xfrm>
            <a:off x="10352127" y="3973830"/>
            <a:ext cx="2612708" cy="326469"/>
          </a:xfrm>
          <a:prstGeom prst="rect">
            <a:avLst/>
          </a:prstGeom>
          <a:noFill/>
          <a:ln/>
        </p:spPr>
        <p:txBody>
          <a:bodyPr wrap="none" lIns="0" tIns="0" rIns="0" bIns="0" rtlCol="0" anchor="t"/>
          <a:lstStyle/>
          <a:p>
            <a:pPr algn="l" indent="0" marL="0">
              <a:lnSpc>
                <a:spcPts val="2550"/>
              </a:lnSpc>
              <a:buNone/>
            </a:pPr>
            <a:r>
              <a:rPr lang="en-US" sz="2050" b="1" dirty="0">
                <a:solidFill>
                  <a:srgbClr val="F4CAB8"/>
                </a:solidFill>
                <a:latin typeface="Brygada 1918 Bold" pitchFamily="34" charset="0"/>
                <a:ea typeface="Brygada 1918 Bold" pitchFamily="34" charset="-122"/>
                <a:cs typeface="Brygada 1918 Bold" pitchFamily="34" charset="-120"/>
              </a:rPr>
              <a:t>Statistical Analysis</a:t>
            </a:r>
            <a:endParaRPr lang="en-US" sz="2050" dirty="0"/>
          </a:p>
        </p:txBody>
      </p:sp>
      <p:sp>
        <p:nvSpPr>
          <p:cNvPr id="10" name="Text 7"/>
          <p:cNvSpPr/>
          <p:nvPr/>
        </p:nvSpPr>
        <p:spPr>
          <a:xfrm>
            <a:off x="10352127" y="4417814"/>
            <a:ext cx="3396615" cy="940475"/>
          </a:xfrm>
          <a:prstGeom prst="rect">
            <a:avLst/>
          </a:prstGeom>
          <a:noFill/>
          <a:ln/>
        </p:spPr>
        <p:txBody>
          <a:bodyPr wrap="square" lIns="0" tIns="0" rIns="0" bIns="0" rtlCol="0" anchor="t"/>
          <a:lstStyle/>
          <a:p>
            <a:pPr algn="l" indent="0" marL="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Calculating descriptive statistics, correlations, and distributions to understand data characteristics.</a:t>
            </a:r>
            <a:endParaRPr lang="en-US" sz="1500" dirty="0"/>
          </a:p>
        </p:txBody>
      </p:sp>
      <p:sp>
        <p:nvSpPr>
          <p:cNvPr id="11" name="Shape 8"/>
          <p:cNvSpPr/>
          <p:nvPr/>
        </p:nvSpPr>
        <p:spPr>
          <a:xfrm>
            <a:off x="6172200" y="6063496"/>
            <a:ext cx="7772400" cy="1462683"/>
          </a:xfrm>
          <a:prstGeom prst="roundRect">
            <a:avLst>
              <a:gd name="adj" fmla="val 2010"/>
            </a:avLst>
          </a:prstGeom>
          <a:solidFill>
            <a:srgbClr val="4D1529"/>
          </a:solidFill>
          <a:ln/>
        </p:spPr>
      </p:sp>
      <p:sp>
        <p:nvSpPr>
          <p:cNvPr id="12" name="Text 9"/>
          <p:cNvSpPr/>
          <p:nvPr/>
        </p:nvSpPr>
        <p:spPr>
          <a:xfrm>
            <a:off x="6368058" y="6259354"/>
            <a:ext cx="2612708" cy="326469"/>
          </a:xfrm>
          <a:prstGeom prst="rect">
            <a:avLst/>
          </a:prstGeom>
          <a:noFill/>
          <a:ln/>
        </p:spPr>
        <p:txBody>
          <a:bodyPr wrap="none" lIns="0" tIns="0" rIns="0" bIns="0" rtlCol="0" anchor="t"/>
          <a:lstStyle/>
          <a:p>
            <a:pPr algn="l" indent="0" marL="0">
              <a:lnSpc>
                <a:spcPts val="2550"/>
              </a:lnSpc>
              <a:buNone/>
            </a:pPr>
            <a:r>
              <a:rPr lang="en-US" sz="2050" b="1" dirty="0">
                <a:solidFill>
                  <a:srgbClr val="F4CAB8"/>
                </a:solidFill>
                <a:latin typeface="Brygada 1918 Bold" pitchFamily="34" charset="0"/>
                <a:ea typeface="Brygada 1918 Bold" pitchFamily="34" charset="-122"/>
                <a:cs typeface="Brygada 1918 Bold" pitchFamily="34" charset="-120"/>
              </a:rPr>
              <a:t>Visual Methods</a:t>
            </a:r>
            <a:endParaRPr lang="en-US" sz="2050" dirty="0"/>
          </a:p>
        </p:txBody>
      </p:sp>
      <p:sp>
        <p:nvSpPr>
          <p:cNvPr id="13" name="Text 10"/>
          <p:cNvSpPr/>
          <p:nvPr/>
        </p:nvSpPr>
        <p:spPr>
          <a:xfrm>
            <a:off x="6368058" y="6703338"/>
            <a:ext cx="7380684" cy="626983"/>
          </a:xfrm>
          <a:prstGeom prst="rect">
            <a:avLst/>
          </a:prstGeom>
          <a:noFill/>
          <a:ln/>
        </p:spPr>
        <p:txBody>
          <a:bodyPr wrap="square" lIns="0" tIns="0" rIns="0" bIns="0" rtlCol="0" anchor="t"/>
          <a:lstStyle/>
          <a:p>
            <a:pPr algn="l" indent="0" marL="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Utilising scatter plots, histograms, and heatmaps to visualise data relationships and trends.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70297" y="369451"/>
            <a:ext cx="6976824" cy="447913"/>
          </a:xfrm>
          <a:prstGeom prst="rect">
            <a:avLst/>
          </a:prstGeom>
          <a:noFill/>
          <a:ln/>
        </p:spPr>
        <p:txBody>
          <a:bodyPr wrap="none" lIns="0" tIns="0" rIns="0" bIns="0" rtlCol="0" anchor="t"/>
          <a:lstStyle/>
          <a:p>
            <a:pPr algn="l" indent="0" marL="0">
              <a:lnSpc>
                <a:spcPts val="3500"/>
              </a:lnSpc>
              <a:buNone/>
            </a:pPr>
            <a:r>
              <a:rPr lang="en-US" sz="2800" b="1" dirty="0">
                <a:solidFill>
                  <a:srgbClr val="FFB393"/>
                </a:solidFill>
                <a:latin typeface="Brygada 1918 Bold" pitchFamily="34" charset="0"/>
                <a:ea typeface="Brygada 1918 Bold" pitchFamily="34" charset="-122"/>
                <a:cs typeface="Brygada 1918 Bold" pitchFamily="34" charset="-120"/>
              </a:rPr>
              <a:t>Key Insights from EDA and Risk Patterns</a:t>
            </a:r>
            <a:endParaRPr lang="en-US" sz="2800" dirty="0"/>
          </a:p>
        </p:txBody>
      </p:sp>
      <p:sp>
        <p:nvSpPr>
          <p:cNvPr id="3" name="Text 1"/>
          <p:cNvSpPr/>
          <p:nvPr/>
        </p:nvSpPr>
        <p:spPr>
          <a:xfrm>
            <a:off x="470297" y="1086088"/>
            <a:ext cx="13689806" cy="430054"/>
          </a:xfrm>
          <a:prstGeom prst="rect">
            <a:avLst/>
          </a:prstGeom>
          <a:noFill/>
          <a:ln/>
        </p:spPr>
        <p:txBody>
          <a:bodyPr wrap="square" lIns="0" tIns="0" rIns="0" bIns="0" rtlCol="0" anchor="t"/>
          <a:lstStyle/>
          <a:p>
            <a:pPr algn="l" indent="0" marL="0">
              <a:lnSpc>
                <a:spcPts val="1650"/>
              </a:lnSpc>
              <a:buNone/>
            </a:pPr>
            <a:r>
              <a:rPr lang="en-US" sz="1050" dirty="0">
                <a:solidFill>
                  <a:srgbClr val="F4CAB8"/>
                </a:solidFill>
                <a:latin typeface="Montserrat Medium" pitchFamily="34" charset="0"/>
                <a:ea typeface="Montserrat Medium" pitchFamily="34" charset="-122"/>
                <a:cs typeface="Montserrat Medium" pitchFamily="34" charset="-120"/>
              </a:rPr>
              <a:t>Through EDA, we identified critical patterns and correlations, particularly around income bands and loan default rates. These insights are crucial for proactive risk mitigation and strategic decision-making in banking.</a:t>
            </a:r>
            <a:endParaRPr lang="en-US" sz="1050" dirty="0"/>
          </a:p>
        </p:txBody>
      </p:sp>
      <p:pic>
        <p:nvPicPr>
          <p:cNvPr id="4" name="Image 0" descr="preencoded.png">    </p:cNvPr>
          <p:cNvPicPr>
            <a:picLocks noChangeAspect="1"/>
          </p:cNvPicPr>
          <p:nvPr/>
        </p:nvPicPr>
        <p:blipFill>
          <a:blip r:embed="rId1"/>
          <a:stretch>
            <a:fillRect/>
          </a:stretch>
        </p:blipFill>
        <p:spPr>
          <a:xfrm>
            <a:off x="470297" y="1667232"/>
            <a:ext cx="13689806" cy="7666196"/>
          </a:xfrm>
          <a:prstGeom prst="rect">
            <a:avLst/>
          </a:prstGeom>
        </p:spPr>
      </p:pic>
      <p:sp>
        <p:nvSpPr>
          <p:cNvPr id="5" name="Text 2"/>
          <p:cNvSpPr/>
          <p:nvPr/>
        </p:nvSpPr>
        <p:spPr>
          <a:xfrm>
            <a:off x="470297" y="9484519"/>
            <a:ext cx="13689806" cy="215027"/>
          </a:xfrm>
          <a:prstGeom prst="rect">
            <a:avLst/>
          </a:prstGeom>
          <a:noFill/>
          <a:ln/>
        </p:spPr>
        <p:txBody>
          <a:bodyPr wrap="none" lIns="0" tIns="0" rIns="0" bIns="0" rtlCol="0" anchor="t"/>
          <a:lstStyle/>
          <a:p>
            <a:pPr algn="l" indent="0" marL="0">
              <a:lnSpc>
                <a:spcPts val="1650"/>
              </a:lnSpc>
              <a:buNone/>
            </a:pPr>
            <a:r>
              <a:rPr lang="en-US" sz="1050" dirty="0">
                <a:solidFill>
                  <a:srgbClr val="F4CAB8"/>
                </a:solidFill>
                <a:latin typeface="Montserrat Medium" pitchFamily="34" charset="0"/>
                <a:ea typeface="Montserrat Medium" pitchFamily="34" charset="-122"/>
                <a:cs typeface="Montserrat Medium" pitchFamily="34" charset="-120"/>
              </a:rPr>
              <a:t>The chart above illustrates the correlation between income bands and loan default rates, highlighting areas of higher risk.</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9260" y="611862"/>
            <a:ext cx="12660035" cy="713542"/>
          </a:xfrm>
          <a:prstGeom prst="rect">
            <a:avLst/>
          </a:prstGeom>
          <a:noFill/>
          <a:ln/>
        </p:spPr>
        <p:txBody>
          <a:bodyPr wrap="non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PowerBI Dashboard Design &amp; Implementation</a:t>
            </a:r>
            <a:endParaRPr lang="en-US" sz="4450" dirty="0"/>
          </a:p>
        </p:txBody>
      </p:sp>
      <p:sp>
        <p:nvSpPr>
          <p:cNvPr id="3" name="Text 1"/>
          <p:cNvSpPr/>
          <p:nvPr/>
        </p:nvSpPr>
        <p:spPr>
          <a:xfrm>
            <a:off x="749260" y="1753553"/>
            <a:ext cx="13131879" cy="1027271"/>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The final output is an interactive PowerBI dashboard, meticulously designed to provide a comprehensive overview of banking risk. It includes a homepage with key performance indicators (KPIs), detailed loan and deposit analyses, and a customer behaviour overview.</a:t>
            </a:r>
            <a:endParaRPr lang="en-US" sz="1650" dirty="0"/>
          </a:p>
        </p:txBody>
      </p:sp>
      <p:sp>
        <p:nvSpPr>
          <p:cNvPr id="4" name="Text 2"/>
          <p:cNvSpPr/>
          <p:nvPr/>
        </p:nvSpPr>
        <p:spPr>
          <a:xfrm>
            <a:off x="1841421" y="3334107"/>
            <a:ext cx="2854643" cy="356830"/>
          </a:xfrm>
          <a:prstGeom prst="rect">
            <a:avLst/>
          </a:prstGeom>
          <a:noFill/>
          <a:ln/>
        </p:spPr>
        <p:txBody>
          <a:bodyPr wrap="none" lIns="0" tIns="0" rIns="0" bIns="0" rtlCol="0" anchor="t"/>
          <a:lstStyle/>
          <a:p>
            <a:pPr algn="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Homepage Overview</a:t>
            </a:r>
            <a:endParaRPr lang="en-US" sz="2200" dirty="0"/>
          </a:p>
        </p:txBody>
      </p:sp>
      <p:sp>
        <p:nvSpPr>
          <p:cNvPr id="5" name="Text 3"/>
          <p:cNvSpPr/>
          <p:nvPr/>
        </p:nvSpPr>
        <p:spPr>
          <a:xfrm>
            <a:off x="749260" y="3819287"/>
            <a:ext cx="3946803" cy="1027271"/>
          </a:xfrm>
          <a:prstGeom prst="rect">
            <a:avLst/>
          </a:prstGeom>
          <a:noFill/>
          <a:ln/>
        </p:spPr>
        <p:txBody>
          <a:bodyPr wrap="square" lIns="0" tIns="0" rIns="0" bIns="0" rtlCol="0" anchor="t"/>
          <a:lstStyle/>
          <a:p>
            <a:pPr algn="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Consolidated view of key metrics and a quick risk summary for immediate insights.</a:t>
            </a:r>
            <a:endParaRPr lang="en-US" sz="1650" dirty="0"/>
          </a:p>
        </p:txBody>
      </p:sp>
      <p:pic>
        <p:nvPicPr>
          <p:cNvPr id="6" name="Image 0" descr="preencoded.png">    </p:cNvPr>
          <p:cNvPicPr>
            <a:picLocks noChangeAspect="1"/>
          </p:cNvPicPr>
          <p:nvPr/>
        </p:nvPicPr>
        <p:blipFill>
          <a:blip r:embed="rId1"/>
          <a:stretch>
            <a:fillRect/>
          </a:stretch>
        </p:blipFill>
        <p:spPr>
          <a:xfrm>
            <a:off x="5017175" y="3021687"/>
            <a:ext cx="4596051" cy="4596051"/>
          </a:xfrm>
          <a:prstGeom prst="rect">
            <a:avLst/>
          </a:prstGeom>
        </p:spPr>
      </p:pic>
      <p:pic>
        <p:nvPicPr>
          <p:cNvPr id="7" name="Image 1" descr="preencoded.png">    </p:cNvPr>
          <p:cNvPicPr>
            <a:picLocks noChangeAspect="1"/>
          </p:cNvPicPr>
          <p:nvPr/>
        </p:nvPicPr>
        <p:blipFill>
          <a:blip r:embed="rId2"/>
          <a:stretch>
            <a:fillRect/>
          </a:stretch>
        </p:blipFill>
        <p:spPr>
          <a:xfrm>
            <a:off x="6230005" y="3803392"/>
            <a:ext cx="320278" cy="400407"/>
          </a:xfrm>
          <a:prstGeom prst="rect">
            <a:avLst/>
          </a:prstGeom>
        </p:spPr>
      </p:pic>
      <p:sp>
        <p:nvSpPr>
          <p:cNvPr id="8" name="Text 4"/>
          <p:cNvSpPr/>
          <p:nvPr/>
        </p:nvSpPr>
        <p:spPr>
          <a:xfrm>
            <a:off x="9934337" y="3334107"/>
            <a:ext cx="3290054"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Loan &amp; Deposit Analysis</a:t>
            </a:r>
            <a:endParaRPr lang="en-US" sz="2200" dirty="0"/>
          </a:p>
        </p:txBody>
      </p:sp>
      <p:sp>
        <p:nvSpPr>
          <p:cNvPr id="9" name="Text 5"/>
          <p:cNvSpPr/>
          <p:nvPr/>
        </p:nvSpPr>
        <p:spPr>
          <a:xfrm>
            <a:off x="9934337" y="3819287"/>
            <a:ext cx="3946803" cy="1027271"/>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In-depth breakdowns of loan portfolios and deposit trends, identifying growth and risk areas.</a:t>
            </a:r>
            <a:endParaRPr lang="en-US" sz="1650" dirty="0"/>
          </a:p>
        </p:txBody>
      </p:sp>
      <p:pic>
        <p:nvPicPr>
          <p:cNvPr id="10" name="Image 2" descr="preencoded.png">    </p:cNvPr>
          <p:cNvPicPr>
            <a:picLocks noChangeAspect="1"/>
          </p:cNvPicPr>
          <p:nvPr/>
        </p:nvPicPr>
        <p:blipFill>
          <a:blip r:embed="rId3"/>
          <a:stretch>
            <a:fillRect/>
          </a:stretch>
        </p:blipFill>
        <p:spPr>
          <a:xfrm>
            <a:off x="5017175" y="3021687"/>
            <a:ext cx="4596051" cy="4596051"/>
          </a:xfrm>
          <a:prstGeom prst="rect">
            <a:avLst/>
          </a:prstGeom>
        </p:spPr>
      </p:pic>
      <p:pic>
        <p:nvPicPr>
          <p:cNvPr id="11" name="Image 3" descr="preencoded.png">    </p:cNvPr>
          <p:cNvPicPr>
            <a:picLocks noChangeAspect="1"/>
          </p:cNvPicPr>
          <p:nvPr/>
        </p:nvPicPr>
        <p:blipFill>
          <a:blip r:embed="rId4"/>
          <a:stretch>
            <a:fillRect/>
          </a:stretch>
        </p:blipFill>
        <p:spPr>
          <a:xfrm>
            <a:off x="8470999" y="4194512"/>
            <a:ext cx="320278" cy="400407"/>
          </a:xfrm>
          <a:prstGeom prst="rect">
            <a:avLst/>
          </a:prstGeom>
        </p:spPr>
      </p:pic>
      <p:sp>
        <p:nvSpPr>
          <p:cNvPr id="12" name="Text 6"/>
          <p:cNvSpPr/>
          <p:nvPr/>
        </p:nvSpPr>
        <p:spPr>
          <a:xfrm>
            <a:off x="9934337" y="5792748"/>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Customer Behaviour</a:t>
            </a:r>
            <a:endParaRPr lang="en-US" sz="2200" dirty="0"/>
          </a:p>
        </p:txBody>
      </p:sp>
      <p:sp>
        <p:nvSpPr>
          <p:cNvPr id="13" name="Text 7"/>
          <p:cNvSpPr/>
          <p:nvPr/>
        </p:nvSpPr>
        <p:spPr>
          <a:xfrm>
            <a:off x="9934337" y="6277928"/>
            <a:ext cx="3946803" cy="1027271"/>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Visualisations of customer segments, transaction patterns, and loyalty metrics.</a:t>
            </a:r>
            <a:endParaRPr lang="en-US" sz="1650" dirty="0"/>
          </a:p>
        </p:txBody>
      </p:sp>
      <p:pic>
        <p:nvPicPr>
          <p:cNvPr id="14" name="Image 4" descr="preencoded.png">    </p:cNvPr>
          <p:cNvPicPr>
            <a:picLocks noChangeAspect="1"/>
          </p:cNvPicPr>
          <p:nvPr/>
        </p:nvPicPr>
        <p:blipFill>
          <a:blip r:embed="rId5"/>
          <a:stretch>
            <a:fillRect/>
          </a:stretch>
        </p:blipFill>
        <p:spPr>
          <a:xfrm>
            <a:off x="5017175" y="3021687"/>
            <a:ext cx="4596051" cy="4596051"/>
          </a:xfrm>
          <a:prstGeom prst="rect">
            <a:avLst/>
          </a:prstGeom>
        </p:spPr>
      </p:pic>
      <p:pic>
        <p:nvPicPr>
          <p:cNvPr id="15" name="Image 5" descr="preencoded.png">    </p:cNvPr>
          <p:cNvPicPr>
            <a:picLocks noChangeAspect="1"/>
          </p:cNvPicPr>
          <p:nvPr/>
        </p:nvPicPr>
        <p:blipFill>
          <a:blip r:embed="rId6"/>
          <a:stretch>
            <a:fillRect/>
          </a:stretch>
        </p:blipFill>
        <p:spPr>
          <a:xfrm>
            <a:off x="8079879" y="6435507"/>
            <a:ext cx="320278" cy="400407"/>
          </a:xfrm>
          <a:prstGeom prst="rect">
            <a:avLst/>
          </a:prstGeom>
        </p:spPr>
      </p:pic>
      <p:sp>
        <p:nvSpPr>
          <p:cNvPr id="16" name="Text 8"/>
          <p:cNvSpPr/>
          <p:nvPr/>
        </p:nvSpPr>
        <p:spPr>
          <a:xfrm>
            <a:off x="1841421" y="5792748"/>
            <a:ext cx="2854643" cy="356830"/>
          </a:xfrm>
          <a:prstGeom prst="rect">
            <a:avLst/>
          </a:prstGeom>
          <a:noFill/>
          <a:ln/>
        </p:spPr>
        <p:txBody>
          <a:bodyPr wrap="none" lIns="0" tIns="0" rIns="0" bIns="0" rtlCol="0" anchor="t"/>
          <a:lstStyle/>
          <a:p>
            <a:pPr algn="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Risk Heatmaps</a:t>
            </a:r>
            <a:endParaRPr lang="en-US" sz="2200" dirty="0"/>
          </a:p>
        </p:txBody>
      </p:sp>
      <p:sp>
        <p:nvSpPr>
          <p:cNvPr id="17" name="Text 9"/>
          <p:cNvSpPr/>
          <p:nvPr/>
        </p:nvSpPr>
        <p:spPr>
          <a:xfrm>
            <a:off x="749260" y="6277928"/>
            <a:ext cx="3946803" cy="1027271"/>
          </a:xfrm>
          <a:prstGeom prst="rect">
            <a:avLst/>
          </a:prstGeom>
          <a:noFill/>
          <a:ln/>
        </p:spPr>
        <p:txBody>
          <a:bodyPr wrap="square" lIns="0" tIns="0" rIns="0" bIns="0" rtlCol="0" anchor="t"/>
          <a:lstStyle/>
          <a:p>
            <a:pPr algn="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Interactive heatmaps displaying risk concentrations across different parameters.</a:t>
            </a:r>
            <a:endParaRPr lang="en-US" sz="1650" dirty="0"/>
          </a:p>
        </p:txBody>
      </p:sp>
      <p:pic>
        <p:nvPicPr>
          <p:cNvPr id="18" name="Image 6" descr="preencoded.png">    </p:cNvPr>
          <p:cNvPicPr>
            <a:picLocks noChangeAspect="1"/>
          </p:cNvPicPr>
          <p:nvPr/>
        </p:nvPicPr>
        <p:blipFill>
          <a:blip r:embed="rId7"/>
          <a:stretch>
            <a:fillRect/>
          </a:stretch>
        </p:blipFill>
        <p:spPr>
          <a:xfrm>
            <a:off x="5017175" y="3021687"/>
            <a:ext cx="4596051" cy="4596051"/>
          </a:xfrm>
          <a:prstGeom prst="rect">
            <a:avLst/>
          </a:prstGeom>
        </p:spPr>
      </p:pic>
      <p:pic>
        <p:nvPicPr>
          <p:cNvPr id="19" name="Image 7" descr="preencoded.png">    </p:cNvPr>
          <p:cNvPicPr>
            <a:picLocks noChangeAspect="1"/>
          </p:cNvPicPr>
          <p:nvPr/>
        </p:nvPicPr>
        <p:blipFill>
          <a:blip r:embed="rId8"/>
          <a:stretch>
            <a:fillRect/>
          </a:stretch>
        </p:blipFill>
        <p:spPr>
          <a:xfrm>
            <a:off x="5838885" y="6044386"/>
            <a:ext cx="320278" cy="4004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9260" y="1288494"/>
            <a:ext cx="13131879" cy="1427083"/>
          </a:xfrm>
          <a:prstGeom prst="rect">
            <a:avLst/>
          </a:prstGeom>
          <a:noFill/>
          <a:ln/>
        </p:spPr>
        <p:txBody>
          <a:bodyPr wrap="squar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Conclusion: Learning Outcomes &amp; Portfolio Value</a:t>
            </a:r>
            <a:endParaRPr lang="en-US" sz="4450" dirty="0"/>
          </a:p>
        </p:txBody>
      </p:sp>
      <p:sp>
        <p:nvSpPr>
          <p:cNvPr id="3" name="Text 1"/>
          <p:cNvSpPr/>
          <p:nvPr/>
        </p:nvSpPr>
        <p:spPr>
          <a:xfrm>
            <a:off x="749260" y="3143726"/>
            <a:ext cx="13131879"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This project significantly enhanced skills in Python, SQL, and PowerBI, along with a deeper understanding of banking risk analytics. It serves as a robust addition to any data analyst's portfolio, showcasing end-to-end project execution.</a:t>
            </a:r>
            <a:endParaRPr lang="en-US" sz="1650" dirty="0"/>
          </a:p>
        </p:txBody>
      </p:sp>
      <p:sp>
        <p:nvSpPr>
          <p:cNvPr id="4" name="Text 2"/>
          <p:cNvSpPr/>
          <p:nvPr/>
        </p:nvSpPr>
        <p:spPr>
          <a:xfrm>
            <a:off x="749260" y="4283512"/>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Skills Gained</a:t>
            </a:r>
            <a:endParaRPr lang="en-US" sz="2200" dirty="0"/>
          </a:p>
        </p:txBody>
      </p:sp>
      <p:sp>
        <p:nvSpPr>
          <p:cNvPr id="5" name="Text 3"/>
          <p:cNvSpPr/>
          <p:nvPr/>
        </p:nvSpPr>
        <p:spPr>
          <a:xfrm>
            <a:off x="749260" y="4854416"/>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Advanced Python for Data Analysis</a:t>
            </a:r>
            <a:endParaRPr lang="en-US" sz="1650" dirty="0"/>
          </a:p>
        </p:txBody>
      </p:sp>
      <p:sp>
        <p:nvSpPr>
          <p:cNvPr id="6" name="Text 4"/>
          <p:cNvSpPr/>
          <p:nvPr/>
        </p:nvSpPr>
        <p:spPr>
          <a:xfrm>
            <a:off x="749260" y="5271730"/>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MySQL Database Management</a:t>
            </a:r>
            <a:endParaRPr lang="en-US" sz="1650" dirty="0"/>
          </a:p>
        </p:txBody>
      </p:sp>
      <p:sp>
        <p:nvSpPr>
          <p:cNvPr id="7" name="Text 5"/>
          <p:cNvSpPr/>
          <p:nvPr/>
        </p:nvSpPr>
        <p:spPr>
          <a:xfrm>
            <a:off x="749260" y="5689044"/>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PowerBI Dashboarding &amp; Visualisation</a:t>
            </a:r>
            <a:endParaRPr lang="en-US" sz="1650" dirty="0"/>
          </a:p>
        </p:txBody>
      </p:sp>
      <p:sp>
        <p:nvSpPr>
          <p:cNvPr id="8" name="Text 6"/>
          <p:cNvSpPr/>
          <p:nvPr/>
        </p:nvSpPr>
        <p:spPr>
          <a:xfrm>
            <a:off x="749260" y="6106358"/>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Banking Domain Knowledge</a:t>
            </a:r>
            <a:endParaRPr lang="en-US" sz="1650" dirty="0"/>
          </a:p>
        </p:txBody>
      </p:sp>
      <p:sp>
        <p:nvSpPr>
          <p:cNvPr id="9" name="Text 7"/>
          <p:cNvSpPr/>
          <p:nvPr/>
        </p:nvSpPr>
        <p:spPr>
          <a:xfrm>
            <a:off x="749260" y="6523672"/>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AI Tools for Efficiency (e.g., ChatGPT)</a:t>
            </a:r>
            <a:endParaRPr lang="en-US" sz="1650" dirty="0"/>
          </a:p>
        </p:txBody>
      </p:sp>
      <p:sp>
        <p:nvSpPr>
          <p:cNvPr id="10" name="Text 8"/>
          <p:cNvSpPr/>
          <p:nvPr/>
        </p:nvSpPr>
        <p:spPr>
          <a:xfrm>
            <a:off x="7583924" y="4283512"/>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FB393"/>
                </a:solidFill>
                <a:latin typeface="Brygada 1918 Bold" pitchFamily="34" charset="0"/>
                <a:ea typeface="Brygada 1918 Bold" pitchFamily="34" charset="-122"/>
                <a:cs typeface="Brygada 1918 Bold" pitchFamily="34" charset="-120"/>
              </a:rPr>
              <a:t>Real-World Impact</a:t>
            </a:r>
            <a:endParaRPr lang="en-US" sz="2200" dirty="0"/>
          </a:p>
        </p:txBody>
      </p:sp>
      <p:sp>
        <p:nvSpPr>
          <p:cNvPr id="11" name="Text 9"/>
          <p:cNvSpPr/>
          <p:nvPr/>
        </p:nvSpPr>
        <p:spPr>
          <a:xfrm>
            <a:off x="7583924" y="4854416"/>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Proactive Risk Mitigation Strategies</a:t>
            </a:r>
            <a:endParaRPr lang="en-US" sz="1650" dirty="0"/>
          </a:p>
        </p:txBody>
      </p:sp>
      <p:sp>
        <p:nvSpPr>
          <p:cNvPr id="12" name="Text 10"/>
          <p:cNvSpPr/>
          <p:nvPr/>
        </p:nvSpPr>
        <p:spPr>
          <a:xfrm>
            <a:off x="7583924" y="5271730"/>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Enhanced Decision-Making for Banks</a:t>
            </a:r>
            <a:endParaRPr lang="en-US" sz="1650" dirty="0"/>
          </a:p>
        </p:txBody>
      </p:sp>
      <p:sp>
        <p:nvSpPr>
          <p:cNvPr id="13" name="Text 11"/>
          <p:cNvSpPr/>
          <p:nvPr/>
        </p:nvSpPr>
        <p:spPr>
          <a:xfrm>
            <a:off x="7583924" y="5689044"/>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Identifying Opportunities for Growth</a:t>
            </a:r>
            <a:endParaRPr lang="en-US" sz="1650" dirty="0"/>
          </a:p>
        </p:txBody>
      </p:sp>
      <p:sp>
        <p:nvSpPr>
          <p:cNvPr id="14" name="Text 12"/>
          <p:cNvSpPr/>
          <p:nvPr/>
        </p:nvSpPr>
        <p:spPr>
          <a:xfrm>
            <a:off x="7583924" y="6106358"/>
            <a:ext cx="6304836" cy="342424"/>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Improved Customer Understanding</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2025-06-25T10:16:40Z</dcterms:created>
  <dcterms:modified xsi:type="dcterms:W3CDTF">2025-06-25T10:16:40Z</dcterms:modified>
</cp:coreProperties>
</file>